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3" r:id="rId3"/>
    <p:sldId id="296" r:id="rId4"/>
    <p:sldId id="292" r:id="rId5"/>
    <p:sldId id="291" r:id="rId6"/>
    <p:sldId id="289" r:id="rId7"/>
    <p:sldId id="290" r:id="rId8"/>
    <p:sldId id="288" r:id="rId9"/>
    <p:sldId id="297" r:id="rId10"/>
    <p:sldId id="258" r:id="rId11"/>
    <p:sldId id="259" r:id="rId12"/>
    <p:sldId id="260" r:id="rId13"/>
    <p:sldId id="298" r:id="rId14"/>
    <p:sldId id="261" r:id="rId15"/>
    <p:sldId id="262" r:id="rId16"/>
    <p:sldId id="263" r:id="rId17"/>
    <p:sldId id="299" r:id="rId18"/>
    <p:sldId id="264" r:id="rId19"/>
    <p:sldId id="265" r:id="rId20"/>
    <p:sldId id="266" r:id="rId21"/>
    <p:sldId id="267" r:id="rId22"/>
    <p:sldId id="300" r:id="rId23"/>
    <p:sldId id="268" r:id="rId24"/>
    <p:sldId id="274" r:id="rId25"/>
    <p:sldId id="304" r:id="rId26"/>
    <p:sldId id="293" r:id="rId27"/>
    <p:sldId id="271" r:id="rId28"/>
    <p:sldId id="275" r:id="rId29"/>
    <p:sldId id="276" r:id="rId30"/>
    <p:sldId id="277" r:id="rId31"/>
    <p:sldId id="278" r:id="rId32"/>
    <p:sldId id="279" r:id="rId33"/>
    <p:sldId id="281" r:id="rId34"/>
    <p:sldId id="282" r:id="rId35"/>
    <p:sldId id="283" r:id="rId36"/>
    <p:sldId id="301" r:id="rId37"/>
    <p:sldId id="280" r:id="rId38"/>
    <p:sldId id="284" r:id="rId39"/>
    <p:sldId id="285" r:id="rId40"/>
    <p:sldId id="286" r:id="rId41"/>
    <p:sldId id="287" r:id="rId42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235" autoAdjust="0"/>
  </p:normalViewPr>
  <p:slideViewPr>
    <p:cSldViewPr>
      <p:cViewPr varScale="1">
        <p:scale>
          <a:sx n="102" d="100"/>
          <a:sy n="102" d="100"/>
        </p:scale>
        <p:origin x="-1248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F506-C30B-4DF0-AAA9-BAE45ED6BF36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27E8-E13B-40B6-A13C-0149BA01AB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Work-in-Progress</a:t>
            </a:r>
          </a:p>
          <a:p>
            <a:r>
              <a:rPr lang="en-US" dirty="0" smtClean="0"/>
              <a:t>Reduce</a:t>
            </a:r>
            <a:r>
              <a:rPr lang="en-US" baseline="0" dirty="0" smtClean="0"/>
              <a:t> multi-tasking</a:t>
            </a:r>
          </a:p>
          <a:p>
            <a:r>
              <a:rPr lang="en-US" baseline="0" dirty="0" smtClean="0"/>
              <a:t>Reduce backlog to workable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Balance Capacity against demand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Match work to team</a:t>
            </a:r>
            <a:endParaRPr lang="en-US" dirty="0" smtClean="0"/>
          </a:p>
          <a:p>
            <a:r>
              <a:rPr lang="en-US" dirty="0" smtClean="0"/>
              <a:t>Give realistic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Prioritize</a:t>
            </a:r>
          </a:p>
          <a:p>
            <a:r>
              <a:rPr lang="en-US" dirty="0" smtClean="0"/>
              <a:t>“Disney Queue”</a:t>
            </a:r>
          </a:p>
          <a:p>
            <a:r>
              <a:rPr lang="en-US" dirty="0" smtClean="0"/>
              <a:t>The Never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the team</a:t>
            </a:r>
          </a:p>
          <a:p>
            <a:r>
              <a:rPr lang="en-US" dirty="0" smtClean="0"/>
              <a:t>Team increases cycle time and thru-put</a:t>
            </a:r>
          </a:p>
          <a:p>
            <a:r>
              <a:rPr lang="en-US" dirty="0" smtClean="0"/>
              <a:t>Team</a:t>
            </a:r>
            <a:r>
              <a:rPr lang="en-US" baseline="0" dirty="0" smtClean="0"/>
              <a:t> works items through the queue together (Queue Limits)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</a:t>
            </a:r>
            <a:r>
              <a:rPr lang="en-US" baseline="0" dirty="0" smtClean="0"/>
              <a:t> your process</a:t>
            </a:r>
          </a:p>
          <a:p>
            <a:r>
              <a:rPr lang="en-US" baseline="0" dirty="0" smtClean="0"/>
              <a:t>Question yourself</a:t>
            </a:r>
            <a:endParaRPr lang="en-US" dirty="0" smtClean="0"/>
          </a:p>
          <a:p>
            <a:r>
              <a:rPr lang="en-US" dirty="0" smtClean="0"/>
              <a:t>Deeper level would be value stream mapping</a:t>
            </a:r>
          </a:p>
          <a:p>
            <a:r>
              <a:rPr lang="en-US" dirty="0" smtClean="0"/>
              <a:t>High level determine -&gt; dev, test, </a:t>
            </a:r>
            <a:r>
              <a:rPr lang="en-US" dirty="0" err="1" smtClean="0"/>
              <a:t>qa</a:t>
            </a:r>
            <a:r>
              <a:rPr lang="en-US" dirty="0" smtClean="0"/>
              <a:t>,</a:t>
            </a:r>
            <a:r>
              <a:rPr lang="en-US" baseline="0" dirty="0" smtClean="0"/>
              <a:t> backlog, blocked,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Scrumban</a:t>
            </a:r>
            <a:r>
              <a:rPr lang="en-US" dirty="0" smtClean="0"/>
              <a:t> – Corey Ladas</a:t>
            </a:r>
          </a:p>
          <a:p>
            <a:r>
              <a:rPr lang="en-US" dirty="0" smtClean="0"/>
              <a:t>Simple</a:t>
            </a:r>
            <a:r>
              <a:rPr lang="en-US" baseline="0" dirty="0" smtClean="0"/>
              <a:t> first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Piece Flow</a:t>
            </a:r>
          </a:p>
          <a:p>
            <a:r>
              <a:rPr lang="en-US" dirty="0" smtClean="0"/>
              <a:t>Minimal</a:t>
            </a:r>
            <a:r>
              <a:rPr lang="en-US" baseline="0" dirty="0" smtClean="0"/>
              <a:t> Marketable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of a big </a:t>
            </a:r>
            <a:r>
              <a:rPr lang="en-US" dirty="0" err="1" smtClean="0"/>
              <a:t>mac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Fry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Get the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lettuce and pickles to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now fried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Put cheese on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Blat on the special sauce</a:t>
            </a:r>
          </a:p>
          <a:p>
            <a:pPr marL="228600" indent="-228600">
              <a:buAutoNum type="arabicPeriod"/>
            </a:pPr>
            <a:r>
              <a:rPr lang="en-US" dirty="0" smtClean="0"/>
              <a:t>Sprinkle on Onions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Assemble sections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DONE!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 limits or WIP</a:t>
            </a:r>
            <a:r>
              <a:rPr lang="en-US" baseline="0" dirty="0" smtClean="0"/>
              <a:t> Limits</a:t>
            </a:r>
            <a:endParaRPr lang="en-US" dirty="0" smtClean="0"/>
          </a:p>
          <a:p>
            <a:r>
              <a:rPr lang="en-US" dirty="0" smtClean="0"/>
              <a:t>Queue limits for Big Mac example</a:t>
            </a:r>
            <a:r>
              <a:rPr lang="en-US" baseline="0" dirty="0" smtClean="0"/>
              <a:t> – 1 fry cook can make 6 patties, bun guy can only get two sets of buns ready at a time. Max Big Mac in process is therefore 2.</a:t>
            </a:r>
          </a:p>
          <a:p>
            <a:r>
              <a:rPr lang="en-US" baseline="0" dirty="0" smtClean="0"/>
              <a:t>Queue limits for Flitter – size of team, tasks each member has to do, determine capacity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Can’t add to WIP then swarm a feature, help in a different capacity, reduce a bottleneck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Trigger</a:t>
            </a:r>
            <a:r>
              <a:rPr lang="en-US" baseline="0" dirty="0" smtClean="0"/>
              <a:t> points</a:t>
            </a:r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an item in a bucket triggers another move</a:t>
            </a:r>
          </a:p>
          <a:p>
            <a:r>
              <a:rPr lang="en-US" baseline="0" dirty="0" smtClean="0"/>
              <a:t>Big Mac – Patties on the buns will trigger adding the cheese, then assembly</a:t>
            </a:r>
          </a:p>
          <a:p>
            <a:r>
              <a:rPr lang="en-US" baseline="0" dirty="0" smtClean="0"/>
              <a:t>Flitter – Two items in the Dev Complete will trigger testing to start on one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Love hockey, especially this guy…pay a lot to see him, at least.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 – “Disney Line Planning”</a:t>
            </a:r>
          </a:p>
          <a:p>
            <a:r>
              <a:rPr lang="en-US" dirty="0" smtClean="0"/>
              <a:t>Time to complete work in progress:</a:t>
            </a:r>
            <a:r>
              <a:rPr lang="en-US" baseline="0" dirty="0" smtClean="0"/>
              <a:t> From dev through demo</a:t>
            </a:r>
          </a:p>
          <a:p>
            <a:r>
              <a:rPr lang="en-US" baseline="0" dirty="0" smtClean="0"/>
              <a:t>Keep it balanced: don’t want 2 day dev cycle time and a 6 day testing cycle time. Need to cut down bottleneck at test point</a:t>
            </a:r>
          </a:p>
          <a:p>
            <a:r>
              <a:rPr lang="en-US" baseline="0" dirty="0" smtClean="0"/>
              <a:t>Goal is to decrease cycle time. Gain cadence, reduce waste</a:t>
            </a:r>
          </a:p>
          <a:p>
            <a:r>
              <a:rPr lang="en-US" baseline="0" dirty="0" smtClean="0"/>
              <a:t>Different cycles for different MMFs possible. May want a S, M, L cycle estimate per MMF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Output over a given time</a:t>
            </a:r>
          </a:p>
          <a:p>
            <a:r>
              <a:rPr lang="en-US" dirty="0" smtClean="0"/>
              <a:t>WIP/Cycle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Allows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baseline="0" dirty="0" smtClean="0"/>
              <a:t> planning…breakout the MMF as it goes into the backlog</a:t>
            </a:r>
          </a:p>
          <a:p>
            <a:r>
              <a:rPr lang="en-US" baseline="0" dirty="0" smtClean="0"/>
              <a:t>Decouple planning, dev, review, and release – Each can have its own cadence</a:t>
            </a:r>
          </a:p>
          <a:p>
            <a:r>
              <a:rPr lang="en-US" baseline="0" dirty="0" smtClean="0"/>
              <a:t>Plan for it as you need it, when you need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Leads to Late binding tasks -&gt; </a:t>
            </a:r>
            <a:r>
              <a:rPr lang="en-US" dirty="0" smtClean="0"/>
              <a:t>Assign to the dev with the capacity at the time the task goes into</a:t>
            </a:r>
            <a:r>
              <a:rPr lang="en-US" baseline="0" dirty="0" smtClean="0"/>
              <a:t> WIP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Relies on the team aspect, utilize the team capacity, not just the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RL</a:t>
            </a:r>
            <a:r>
              <a:rPr lang="en-US" baseline="0" dirty="0" smtClean="0"/>
              <a:t> Sample board</a:t>
            </a:r>
          </a:p>
          <a:p>
            <a:r>
              <a:rPr lang="en-US" baseline="0" dirty="0" smtClean="0"/>
              <a:t>Maintenance situation</a:t>
            </a:r>
          </a:p>
          <a:p>
            <a:r>
              <a:rPr lang="en-US" baseline="0" dirty="0" smtClean="0"/>
              <a:t>Tried </a:t>
            </a:r>
            <a:r>
              <a:rPr lang="en-US" baseline="0" dirty="0" err="1" smtClean="0"/>
              <a:t>Scrummish</a:t>
            </a:r>
            <a:r>
              <a:rPr lang="en-US" baseline="0" dirty="0" smtClean="0"/>
              <a:t> approach with iterations, etc. Didn’t work out as tickets piled up, and focus was constantly changing</a:t>
            </a:r>
          </a:p>
          <a:p>
            <a:r>
              <a:rPr lang="en-US" baseline="0" dirty="0" smtClean="0"/>
              <a:t>Cycle time varied from a few hours to a few days per ticket – not all tickets are created equal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Project</a:t>
            </a:r>
            <a:r>
              <a:rPr lang="en-US" baseline="0" dirty="0" smtClean="0"/>
              <a:t>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</a:t>
            </a:r>
            <a:r>
              <a:rPr lang="en-US" baseline="0" dirty="0" smtClean="0"/>
              <a:t> Forms Project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The Big Board</a:t>
            </a:r>
          </a:p>
          <a:p>
            <a:r>
              <a:rPr lang="en-US" dirty="0" smtClean="0"/>
              <a:t>Similar to iteration sheets, it’s all right there in front</a:t>
            </a:r>
            <a:r>
              <a:rPr lang="en-US" baseline="0" dirty="0" smtClean="0"/>
              <a:t> of you</a:t>
            </a:r>
          </a:p>
          <a:p>
            <a:r>
              <a:rPr lang="en-US" baseline="0" dirty="0" smtClean="0"/>
              <a:t>Works great for co-located teams. Distributed teams takes a bit more work…some tools are in development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Tight</a:t>
            </a:r>
            <a:r>
              <a:rPr lang="en-US" baseline="0" dirty="0" smtClean="0"/>
              <a:t> Feedback Loop</a:t>
            </a:r>
            <a:endParaRPr lang="en-US" dirty="0" smtClean="0"/>
          </a:p>
          <a:p>
            <a:r>
              <a:rPr lang="en-US" dirty="0" smtClean="0"/>
              <a:t>Testing done not</a:t>
            </a:r>
            <a:r>
              <a:rPr lang="en-US" baseline="0" dirty="0" smtClean="0"/>
              <a:t> long after dev is complete, quick feed back while task is still fresh with the developer</a:t>
            </a:r>
          </a:p>
          <a:p>
            <a:r>
              <a:rPr lang="en-US" baseline="0" dirty="0" smtClean="0"/>
              <a:t>No waiting weeks at a time, or a whole iteration for feed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waste</a:t>
            </a:r>
          </a:p>
          <a:p>
            <a:r>
              <a:rPr lang="en-US" dirty="0" smtClean="0"/>
              <a:t>The quick feedback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prioritization</a:t>
            </a:r>
          </a:p>
          <a:p>
            <a:r>
              <a:rPr lang="en-US" baseline="0" dirty="0" smtClean="0"/>
              <a:t>The manageable backlog</a:t>
            </a:r>
          </a:p>
          <a:p>
            <a:r>
              <a:rPr lang="en-US" baseline="0" dirty="0" smtClean="0"/>
              <a:t>Eliminate 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</a:t>
            </a:r>
          </a:p>
          <a:p>
            <a:r>
              <a:rPr lang="en-US" dirty="0" smtClean="0"/>
              <a:t>Get a cadence</a:t>
            </a:r>
          </a:p>
          <a:p>
            <a:r>
              <a:rPr lang="en-US" dirty="0" smtClean="0"/>
              <a:t>Gain momentum</a:t>
            </a:r>
            <a:r>
              <a:rPr lang="en-US" baseline="0" dirty="0" smtClean="0"/>
              <a:t> as tasks start to move (Cite RL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Professionally, I work for Quick Solutions,</a:t>
            </a:r>
            <a:r>
              <a:rPr lang="en-US" baseline="0" dirty="0" smtClean="0"/>
              <a:t> even though none of these people do.</a:t>
            </a:r>
          </a:p>
          <a:p>
            <a:r>
              <a:rPr lang="en-US" baseline="0" dirty="0" smtClean="0"/>
              <a:t>Been with Quick for </a:t>
            </a:r>
            <a:r>
              <a:rPr lang="en-US" baseline="0" dirty="0" smtClean="0"/>
              <a:t>five years</a:t>
            </a:r>
            <a:r>
              <a:rPr lang="en-US" baseline="0" dirty="0" smtClean="0"/>
              <a:t>, all in the App Dev Group started by BHP.</a:t>
            </a:r>
          </a:p>
          <a:p>
            <a:r>
              <a:rPr lang="en-US" baseline="0" dirty="0" smtClean="0"/>
              <a:t>Been developing for over 10 years, all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Happy Team</a:t>
            </a:r>
          </a:p>
          <a:p>
            <a:r>
              <a:rPr lang="en-US" dirty="0" smtClean="0"/>
              <a:t>Happy </a:t>
            </a:r>
            <a:r>
              <a:rPr lang="en-US" dirty="0" err="1" smtClean="0"/>
              <a:t>devs</a:t>
            </a:r>
            <a:r>
              <a:rPr lang="en-US" dirty="0" smtClean="0"/>
              <a:t>, they’re cranking out good work</a:t>
            </a:r>
          </a:p>
          <a:p>
            <a:r>
              <a:rPr lang="en-US" dirty="0" smtClean="0"/>
              <a:t>Happy client, they’re getting more bang for the buck</a:t>
            </a:r>
          </a:p>
          <a:p>
            <a:r>
              <a:rPr lang="en-US" dirty="0" smtClean="0"/>
              <a:t>Happy</a:t>
            </a:r>
            <a:r>
              <a:rPr lang="en-US" baseline="0" dirty="0" smtClean="0"/>
              <a:t> users, they’re getting features quickly and more often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Roughly translates</a:t>
            </a:r>
            <a:r>
              <a:rPr lang="en-US" baseline="0" dirty="0" smtClean="0"/>
              <a:t> to Card and Signal</a:t>
            </a:r>
          </a:p>
          <a:p>
            <a:r>
              <a:rPr lang="en-US" baseline="0" dirty="0" smtClean="0"/>
              <a:t>Also heard it as “sign”</a:t>
            </a:r>
          </a:p>
          <a:p>
            <a:r>
              <a:rPr lang="en-US" baseline="0" dirty="0" smtClean="0"/>
              <a:t>Japanese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of Lean Manufacturing</a:t>
            </a:r>
          </a:p>
          <a:p>
            <a:r>
              <a:rPr lang="en-US" dirty="0" smtClean="0"/>
              <a:t>Started</a:t>
            </a:r>
            <a:r>
              <a:rPr lang="en-US" baseline="0" dirty="0" smtClean="0"/>
              <a:t> with the Toyota Production System, brought to software by Mary and Tom </a:t>
            </a:r>
            <a:r>
              <a:rPr lang="en-US" baseline="0" dirty="0" err="1" smtClean="0"/>
              <a:t>Poppendieck</a:t>
            </a:r>
            <a:r>
              <a:rPr lang="en-US" baseline="0" dirty="0" smtClean="0"/>
              <a:t> through their work at 3M</a:t>
            </a:r>
          </a:p>
          <a:p>
            <a:r>
              <a:rPr lang="en-US" baseline="0" dirty="0" smtClean="0"/>
              <a:t>Two books, second one seems to be the one recommended the most: Implementing Lean Software Development</a:t>
            </a:r>
          </a:p>
          <a:p>
            <a:r>
              <a:rPr lang="en-US" baseline="0" dirty="0" smtClean="0"/>
              <a:t>Books: Toyota Production System, and the Toyota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7 principles of Lean Software Dev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Eliminate Waste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Quality in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Create Knowledge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Defer Commitment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Deliver Fast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Respect People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determined by actual demand</a:t>
            </a:r>
          </a:p>
          <a:p>
            <a:r>
              <a:rPr lang="en-US" dirty="0" smtClean="0"/>
              <a:t>If a bucket is full, can’t push more into it – from inventory in manufacturing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 Feedback Loop</a:t>
            </a:r>
          </a:p>
          <a:p>
            <a:r>
              <a:rPr lang="en-US" dirty="0" smtClean="0"/>
              <a:t>Testing well after development</a:t>
            </a:r>
            <a:r>
              <a:rPr lang="en-US" baseline="0" dirty="0" smtClean="0"/>
              <a:t> puts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at a disadvantage due to their natural ADD</a:t>
            </a:r>
          </a:p>
          <a:p>
            <a:r>
              <a:rPr lang="en-US" baseline="0" dirty="0" smtClean="0"/>
              <a:t>Scrum addresses to the iteration, 1 or 2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Iteration Driven</a:t>
            </a:r>
            <a:r>
              <a:rPr lang="en-US" baseline="0" dirty="0" smtClean="0"/>
              <a:t> Design</a:t>
            </a:r>
            <a:endParaRPr lang="en-US" dirty="0" smtClean="0"/>
          </a:p>
          <a:p>
            <a:r>
              <a:rPr lang="en-US" dirty="0" smtClean="0"/>
              <a:t>IDD – Scrum</a:t>
            </a:r>
            <a:r>
              <a:rPr lang="en-US" baseline="0" dirty="0" smtClean="0"/>
              <a:t> gone bad</a:t>
            </a:r>
          </a:p>
          <a:p>
            <a:r>
              <a:rPr lang="en-US" baseline="0" dirty="0" smtClean="0"/>
              <a:t>Crank out dev in two week cycles, what about testing? Same 2 weeks?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Prioritization</a:t>
            </a:r>
          </a:p>
          <a:p>
            <a:r>
              <a:rPr lang="en-US" dirty="0" smtClean="0"/>
              <a:t>No priority set</a:t>
            </a:r>
          </a:p>
          <a:p>
            <a:r>
              <a:rPr lang="en-US" dirty="0" smtClean="0"/>
              <a:t>Constant priority switching</a:t>
            </a:r>
          </a:p>
          <a:p>
            <a:r>
              <a:rPr lang="en-US" dirty="0" smtClean="0"/>
              <a:t>Huge back log of all high priority items</a:t>
            </a:r>
          </a:p>
          <a:p>
            <a:r>
              <a:rPr lang="en-US" dirty="0" smtClean="0"/>
              <a:t>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2252891"/>
            <a:ext cx="1295400" cy="1252309"/>
          </a:xfrm>
          <a:prstGeom prst="rect">
            <a:avLst/>
          </a:prstGeom>
          <a:noFill/>
        </p:spPr>
      </p:pic>
      <p:pic>
        <p:nvPicPr>
          <p:cNvPr id="3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05291"/>
            <a:ext cx="1295400" cy="1252309"/>
          </a:xfrm>
          <a:prstGeom prst="rect">
            <a:avLst/>
          </a:prstGeom>
          <a:noFill/>
        </p:spPr>
      </p:pic>
      <p:pic>
        <p:nvPicPr>
          <p:cNvPr id="3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024291"/>
            <a:ext cx="1295400" cy="1252309"/>
          </a:xfrm>
          <a:prstGeom prst="rect">
            <a:avLst/>
          </a:prstGeom>
          <a:noFill/>
        </p:spPr>
      </p:pic>
      <p:pic>
        <p:nvPicPr>
          <p:cNvPr id="2765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176691"/>
            <a:ext cx="1295400" cy="1252309"/>
          </a:xfrm>
          <a:prstGeom prst="rect">
            <a:avLst/>
          </a:prstGeom>
          <a:noFill/>
        </p:spPr>
      </p:pic>
      <p:sp>
        <p:nvSpPr>
          <p:cNvPr id="13" name="ContentBox2" descr="2"/>
          <p:cNvSpPr/>
          <p:nvPr/>
        </p:nvSpPr>
        <p:spPr>
          <a:xfrm>
            <a:off x="1676400" y="24052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35" dirty="0" smtClean="0"/>
              <a:t>What is </a:t>
            </a:r>
            <a:r>
              <a:rPr lang="en-US" sz="1535" dirty="0" err="1" smtClean="0"/>
              <a:t>Kanban</a:t>
            </a:r>
            <a:endParaRPr lang="en-US" sz="1535" dirty="0"/>
          </a:p>
        </p:txBody>
      </p:sp>
      <p:sp>
        <p:nvSpPr>
          <p:cNvPr id="23" name="ContentBox6" descr="6"/>
          <p:cNvSpPr/>
          <p:nvPr/>
        </p:nvSpPr>
        <p:spPr>
          <a:xfrm>
            <a:off x="8001000" y="2557691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Benefits of </a:t>
            </a:r>
            <a:r>
              <a:rPr lang="en-US" sz="1281" dirty="0" err="1" smtClean="0"/>
              <a:t>Kanban</a:t>
            </a:r>
            <a:endParaRPr lang="en-US" sz="1281" dirty="0"/>
          </a:p>
        </p:txBody>
      </p:sp>
      <p:sp>
        <p:nvSpPr>
          <p:cNvPr id="24" name="ContentBox5" descr="5"/>
          <p:cNvSpPr/>
          <p:nvPr/>
        </p:nvSpPr>
        <p:spPr>
          <a:xfrm>
            <a:off x="6477000" y="2438400"/>
            <a:ext cx="914400" cy="10668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/>
              <a:t>How do we do it?</a:t>
            </a:r>
            <a:endParaRPr lang="en-US" sz="2400" dirty="0"/>
          </a:p>
        </p:txBody>
      </p:sp>
      <p:sp>
        <p:nvSpPr>
          <p:cNvPr id="22" name="ContentBox4" descr="4"/>
          <p:cNvSpPr/>
          <p:nvPr/>
        </p:nvSpPr>
        <p:spPr>
          <a:xfrm>
            <a:off x="5029200" y="26338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15" dirty="0" smtClean="0"/>
              <a:t>Why </a:t>
            </a:r>
            <a:r>
              <a:rPr lang="en-US" sz="1315" dirty="0" err="1" smtClean="0"/>
              <a:t>Kanban</a:t>
            </a:r>
            <a:r>
              <a:rPr lang="en-US" sz="1315" dirty="0" smtClean="0"/>
              <a:t>?</a:t>
            </a:r>
            <a:endParaRPr lang="en-US" sz="1315" dirty="0"/>
          </a:p>
        </p:txBody>
      </p:sp>
      <p:sp>
        <p:nvSpPr>
          <p:cNvPr id="26" name="ContentBox3" descr="3"/>
          <p:cNvSpPr/>
          <p:nvPr/>
        </p:nvSpPr>
        <p:spPr>
          <a:xfrm>
            <a:off x="3276600" y="2438400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What Problem Are We Solving?</a:t>
            </a:r>
            <a:endParaRPr lang="en-US" sz="1281" dirty="0"/>
          </a:p>
        </p:txBody>
      </p:sp>
      <p:sp>
        <p:nvSpPr>
          <p:cNvPr id="25" name="ContentBox1" descr="1"/>
          <p:cNvSpPr/>
          <p:nvPr/>
        </p:nvSpPr>
        <p:spPr>
          <a:xfrm>
            <a:off x="228600" y="25576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67" smtClean="0"/>
              <a:t>Introduction</a:t>
            </a:r>
            <a:endParaRPr lang="en-US" sz="767" dirty="0"/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45750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303274" y="2516124"/>
            <a:ext cx="3349751" cy="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2984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974451" y="2511155"/>
            <a:ext cx="3346704" cy="79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6099048" y="2511552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1522412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8"/>
          <p:cNvSpPr txBox="1">
            <a:spLocks/>
          </p:cNvSpPr>
          <p:nvPr/>
        </p:nvSpPr>
        <p:spPr>
          <a:xfrm>
            <a:off x="0" y="0"/>
            <a:ext cx="82296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A Little Lean with Kanban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9906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1002268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71800" y="990600"/>
            <a:ext cx="164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Problem?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4646" y="1002268"/>
            <a:ext cx="13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Kanban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705600" y="1002268"/>
            <a:ext cx="61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01000" y="100226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41910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3"/>
          <p:cNvSpPr txBox="1">
            <a:spLocks/>
          </p:cNvSpPr>
          <p:nvPr/>
        </p:nvSpPr>
        <p:spPr>
          <a:xfrm>
            <a:off x="3429000" y="4876800"/>
            <a:ext cx="5715000" cy="144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Email: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tim@timwingfield.com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Blog: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blog.timwingfield.com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Twitter: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timwingfield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4600" y="4292025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>
                <a:latin typeface="Georgia" pitchFamily="18" charset="0"/>
              </a:rPr>
              <a:t>Tim Wingfield</a:t>
            </a:r>
            <a:endParaRPr lang="en-US" sz="3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m\Pictures\presentation graphics\Kanban Talk\Toyota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2150" y="1245620"/>
            <a:ext cx="5219701" cy="436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im\Pictures\presentation graphics\Kanban Talk\tug of w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545560"/>
            <a:ext cx="8610600" cy="5766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13234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Problem Are We Solving?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im\Pictures\presentation graphics\Kanban Talk\waterfal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191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Driven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2971800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 picture</a:t>
            </a:r>
            <a:endParaRPr lang="en-US" dirty="0"/>
          </a:p>
        </p:txBody>
      </p:sp>
      <p:pic>
        <p:nvPicPr>
          <p:cNvPr id="14338" name="Picture 2" descr="C:\Users\Tim\Pictures\presentation graphics\Kanban Talk\calendar 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96962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Prioritization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297180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Ambulance parking</a:t>
            </a:r>
            <a:endParaRPr lang="en-US" dirty="0"/>
          </a:p>
        </p:txBody>
      </p:sp>
      <p:pic>
        <p:nvPicPr>
          <p:cNvPr id="15362" name="Picture 2" descr="C:\Users\Tim\Pictures\presentation graphics\Kanban Talk\ambulance park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3041" y="0"/>
            <a:ext cx="102528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Why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1" y="1371601"/>
            <a:ext cx="1371600" cy="1325973"/>
          </a:xfrm>
          <a:prstGeom prst="rect">
            <a:avLst/>
          </a:prstGeom>
          <a:noFill/>
        </p:spPr>
      </p:pic>
      <p:pic>
        <p:nvPicPr>
          <p:cNvPr id="5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895600"/>
            <a:ext cx="1371600" cy="1325973"/>
          </a:xfrm>
          <a:prstGeom prst="rect">
            <a:avLst/>
          </a:prstGeom>
          <a:noFill/>
        </p:spPr>
      </p:pic>
      <p:pic>
        <p:nvPicPr>
          <p:cNvPr id="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048000"/>
            <a:ext cx="1371600" cy="1325973"/>
          </a:xfrm>
          <a:prstGeom prst="rect">
            <a:avLst/>
          </a:prstGeom>
          <a:noFill/>
        </p:spPr>
      </p:pic>
      <p:pic>
        <p:nvPicPr>
          <p:cNvPr id="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1371600" cy="1325973"/>
          </a:xfrm>
          <a:prstGeom prst="rect">
            <a:avLst/>
          </a:prstGeom>
          <a:noFill/>
        </p:spPr>
      </p:pic>
      <p:pic>
        <p:nvPicPr>
          <p:cNvPr id="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447800"/>
            <a:ext cx="1371600" cy="1325973"/>
          </a:xfrm>
          <a:prstGeom prst="rect">
            <a:avLst/>
          </a:prstGeom>
          <a:noFill/>
        </p:spPr>
      </p:pic>
      <p:pic>
        <p:nvPicPr>
          <p:cNvPr id="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191000"/>
            <a:ext cx="1371600" cy="1325973"/>
          </a:xfrm>
          <a:prstGeom prst="rect">
            <a:avLst/>
          </a:prstGeom>
          <a:noFill/>
        </p:spPr>
      </p:pic>
      <p:pic>
        <p:nvPicPr>
          <p:cNvPr id="1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133600"/>
            <a:ext cx="1371600" cy="1325973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>
            <a:off x="4038600" y="2895600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Tim\Pictures\presentation graphics\Kanban Talk\seesaw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27199"/>
            <a:ext cx="4191000" cy="6230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Tim\Pictures\presentation graphics\Kanban Talk\Fastpass-Logo-we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762000"/>
            <a:ext cx="5867400" cy="2394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A9A9A9"/>
                </a:solidFill>
                <a:latin typeface="Arial"/>
              </a:rPr>
              <a:t>pptPlex</a:t>
            </a:r>
            <a:r>
              <a:rPr lang="en-US" sz="3000" dirty="0" smtClean="0">
                <a:solidFill>
                  <a:srgbClr val="A9A9A9"/>
                </a:solidFill>
                <a:latin typeface="Arial"/>
              </a:rPr>
              <a:t> Section Divider</a:t>
            </a:r>
            <a:endParaRPr lang="en-US" sz="3000" dirty="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Introduction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team</a:t>
            </a:r>
            <a:endParaRPr lang="en-US" dirty="0"/>
          </a:p>
        </p:txBody>
      </p:sp>
      <p:pic>
        <p:nvPicPr>
          <p:cNvPr id="1028" name="Picture 4" descr="C:\Users\Tim\Pictures\presentation graphics\Kanban Talk\mini_mit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"/>
            <a:ext cx="9177168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How do we do it?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im\Pictures\presentation graphics\Kanban Talk\question_ma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1"/>
            <a:ext cx="634502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rot="16200000" flipH="1">
            <a:off x="32156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-6095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22860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3293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Minimal Marketable Feature (MMF)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" name="Picture 2" descr="C:\Users\Tim\Pictures\presentation graphics\Kanban Talk\bigma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590800"/>
            <a:ext cx="4572000" cy="360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292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Big Mac Tasks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81000" y="1143000"/>
            <a:ext cx="2364661" cy="2286000"/>
            <a:chOff x="533399" y="1143000"/>
            <a:chExt cx="2364661" cy="2286000"/>
          </a:xfrm>
        </p:grpSpPr>
        <p:pic>
          <p:nvPicPr>
            <p:cNvPr id="1229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399" y="1143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 rot="21013259">
              <a:off x="849043" y="1649190"/>
              <a:ext cx="15977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800" dirty="0" smtClean="0">
                  <a:latin typeface="Lucida Handwriting" pitchFamily="66" charset="0"/>
                </a:rPr>
                <a:t>Patties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3655139" y="685800"/>
            <a:ext cx="2364661" cy="2286000"/>
            <a:chOff x="3655139" y="685800"/>
            <a:chExt cx="2364661" cy="2286000"/>
          </a:xfrm>
        </p:grpSpPr>
        <p:pic>
          <p:nvPicPr>
            <p:cNvPr id="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55139" y="685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21013259">
              <a:off x="3970783" y="1347953"/>
              <a:ext cx="15977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Special Sauce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324600" y="76200"/>
            <a:ext cx="2364661" cy="2286000"/>
            <a:chOff x="6398339" y="152400"/>
            <a:chExt cx="2364661" cy="2286000"/>
          </a:xfrm>
        </p:grpSpPr>
        <p:pic>
          <p:nvPicPr>
            <p:cNvPr id="1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98339" y="1524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1013259">
              <a:off x="6624042" y="977778"/>
              <a:ext cx="1688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Lettuce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6" name="Group 33"/>
          <p:cNvGrpSpPr/>
          <p:nvPr/>
        </p:nvGrpSpPr>
        <p:grpSpPr>
          <a:xfrm>
            <a:off x="2743200" y="2667000"/>
            <a:ext cx="2364661" cy="2286000"/>
            <a:chOff x="2893139" y="2590800"/>
            <a:chExt cx="2364661" cy="2286000"/>
          </a:xfrm>
        </p:grpSpPr>
        <p:pic>
          <p:nvPicPr>
            <p:cNvPr id="2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93139" y="2590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 rot="21013259">
              <a:off x="3208783" y="34084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Cheese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6017339" y="2438400"/>
            <a:ext cx="2364661" cy="2286000"/>
            <a:chOff x="5867400" y="2286000"/>
            <a:chExt cx="2364661" cy="2286000"/>
          </a:xfrm>
        </p:grpSpPr>
        <p:pic>
          <p:nvPicPr>
            <p:cNvPr id="2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67400" y="2286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 rot="21013259">
              <a:off x="6183044" y="31036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Pickles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1143000" y="4038600"/>
            <a:ext cx="2364661" cy="2286000"/>
            <a:chOff x="1369139" y="4267200"/>
            <a:chExt cx="2364661" cy="2286000"/>
          </a:xfrm>
        </p:grpSpPr>
        <p:pic>
          <p:nvPicPr>
            <p:cNvPr id="2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91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 rot="21013259">
              <a:off x="1581994" y="5093677"/>
              <a:ext cx="1701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Onions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9" name="Group 36"/>
          <p:cNvGrpSpPr/>
          <p:nvPr/>
        </p:nvGrpSpPr>
        <p:grpSpPr>
          <a:xfrm>
            <a:off x="5026739" y="4343400"/>
            <a:ext cx="2364661" cy="2286000"/>
            <a:chOff x="4950539" y="4267200"/>
            <a:chExt cx="2364661" cy="2286000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505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5163394" y="4662790"/>
              <a:ext cx="17012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Sesame Seed Bun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374903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-899161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23878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3850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13868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8370" y="0"/>
            <a:ext cx="1704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Hold for 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Assembly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438400" y="1649412"/>
            <a:ext cx="1840824" cy="1779588"/>
            <a:chOff x="2438400" y="1649412"/>
            <a:chExt cx="1840824" cy="1779588"/>
          </a:xfrm>
        </p:grpSpPr>
        <p:pic>
          <p:nvPicPr>
            <p:cNvPr id="133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8400" y="1649412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rot="21013259">
              <a:off x="2667370" y="2029542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000" dirty="0" smtClean="0">
                  <a:latin typeface="Lucida Handwriting" pitchFamily="66" charset="0"/>
                </a:rPr>
                <a:t>Patties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76800" y="1066800"/>
            <a:ext cx="1840824" cy="1779588"/>
            <a:chOff x="4876800" y="1066800"/>
            <a:chExt cx="1840824" cy="1779588"/>
          </a:xfrm>
        </p:grpSpPr>
        <p:pic>
          <p:nvPicPr>
            <p:cNvPr id="1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76800" y="10668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1013259">
              <a:off x="5105770" y="1401230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Sesame Seed Bun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2400" y="1295400"/>
            <a:ext cx="1840824" cy="1779588"/>
            <a:chOff x="152400" y="1295400"/>
            <a:chExt cx="1840824" cy="1779588"/>
          </a:xfrm>
        </p:grpSpPr>
        <p:pic>
          <p:nvPicPr>
            <p:cNvPr id="21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1295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013259">
              <a:off x="381370" y="1983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Cheese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2400" y="3200400"/>
            <a:ext cx="1840824" cy="1779588"/>
            <a:chOff x="152400" y="3200400"/>
            <a:chExt cx="1840824" cy="1779588"/>
          </a:xfrm>
        </p:grpSpPr>
        <p:pic>
          <p:nvPicPr>
            <p:cNvPr id="23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3200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 rot="21013259">
              <a:off x="381370" y="3888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Pickles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62200" y="3810000"/>
            <a:ext cx="1840824" cy="1779588"/>
            <a:chOff x="2514600" y="3810000"/>
            <a:chExt cx="1840824" cy="1779588"/>
          </a:xfrm>
        </p:grpSpPr>
        <p:pic>
          <p:nvPicPr>
            <p:cNvPr id="25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14600" y="3810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 rot="21013259">
              <a:off x="2743570" y="4344018"/>
              <a:ext cx="13330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Special Sauce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00600" y="2819400"/>
            <a:ext cx="1840824" cy="1779588"/>
            <a:chOff x="4800600" y="2819400"/>
            <a:chExt cx="1840824" cy="1779588"/>
          </a:xfrm>
        </p:grpSpPr>
        <p:pic>
          <p:nvPicPr>
            <p:cNvPr id="27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00600" y="2819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013259">
              <a:off x="5029570" y="3507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Lettuce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76800" y="4572000"/>
            <a:ext cx="1840824" cy="1779588"/>
            <a:chOff x="4724400" y="4572000"/>
            <a:chExt cx="1840824" cy="1779588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24400" y="4572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4953370" y="52599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Onions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Tim\Pictures\presentation graphics\Kanban Talk\weight limi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81000"/>
            <a:ext cx="3352800" cy="5631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Points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3886200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start engine</a:t>
            </a:r>
            <a:endParaRPr lang="en-US" dirty="0"/>
          </a:p>
        </p:txBody>
      </p:sp>
      <p:pic>
        <p:nvPicPr>
          <p:cNvPr id="18434" name="Picture 2" descr="C:\Users\Tim\Pictures\presentation graphics\Kanban Talk\start stop eng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3200400"/>
            <a:ext cx="33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“Minutes from this point” picture</a:t>
            </a:r>
            <a:endParaRPr lang="en-US" dirty="0"/>
          </a:p>
        </p:txBody>
      </p:sp>
      <p:pic>
        <p:nvPicPr>
          <p:cNvPr id="19458" name="Picture 2" descr="C:\Users\Tim\Pictures\presentation graphics\Kanban Talk\splash moutain wait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33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m\Pictures\presentation graphics\Kanban Talk\hockey_glov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810000"/>
            <a:ext cx="2549525" cy="2549525"/>
          </a:xfrm>
          <a:prstGeom prst="rect">
            <a:avLst/>
          </a:prstGeom>
          <a:noFill/>
        </p:spPr>
      </p:pic>
      <p:pic>
        <p:nvPicPr>
          <p:cNvPr id="2052" name="Picture 4" descr="C:\Users\Tim\Pictures\presentation graphics\Kanban Talk\NHL_96_Cover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449884"/>
            <a:ext cx="2390233" cy="3333254"/>
          </a:xfrm>
          <a:prstGeom prst="rect">
            <a:avLst/>
          </a:prstGeom>
          <a:noFill/>
        </p:spPr>
      </p:pic>
      <p:pic>
        <p:nvPicPr>
          <p:cNvPr id="2053" name="Picture 5" descr="C:\Users\Tim\Pictures\presentation graphics\Kanban Talk\air-hockey-tab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" y="533400"/>
            <a:ext cx="3748088" cy="266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3962400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Boxes on conveyor</a:t>
            </a:r>
            <a:endParaRPr lang="en-US" dirty="0"/>
          </a:p>
        </p:txBody>
      </p:sp>
      <p:pic>
        <p:nvPicPr>
          <p:cNvPr id="20482" name="Picture 2" descr="C:\Users\Tim\Pictures\presentation graphics\Kanban Talk\box convey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102933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planning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3657600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Football play</a:t>
            </a:r>
            <a:endParaRPr lang="en-US" dirty="0"/>
          </a:p>
        </p:txBody>
      </p:sp>
      <p:pic>
        <p:nvPicPr>
          <p:cNvPr id="21506" name="Picture 2" descr="C:\Users\Tim\Pictures\presentation graphics\Kanban Talk\football pl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0" y="-1"/>
            <a:ext cx="9296400" cy="7697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Board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(Sample Section)</a:t>
            </a:r>
            <a:endParaRPr lang="en-US" dirty="0"/>
          </a:p>
        </p:txBody>
      </p:sp>
      <p:pic>
        <p:nvPicPr>
          <p:cNvPr id="2050" name="Picture 2" descr="C:\Users\Tim\Pictures\presentation graphics\Kanban Talk\RL_Kanb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Kanban Talk\mv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3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im\Pictures\presentation graphics\Kanban Talk\c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33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Benefits of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Tim\Pictures\presentation graphics\Kanban Talk\glass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"/>
            <a:ext cx="9152985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dirty="0" err="1" smtClean="0"/>
              <a:t>feeback</a:t>
            </a:r>
            <a:r>
              <a:rPr lang="en-US" dirty="0" smtClean="0"/>
              <a:t> loop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886200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 box</a:t>
            </a:r>
            <a:endParaRPr lang="en-US" dirty="0"/>
          </a:p>
        </p:txBody>
      </p:sp>
      <p:pic>
        <p:nvPicPr>
          <p:cNvPr id="23554" name="Picture 2" descr="C:\Users\Tim\Pictures\presentation graphics\Kanban Talk\suggestion bo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703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0" y="4038600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recycle bin</a:t>
            </a:r>
          </a:p>
        </p:txBody>
      </p:sp>
      <p:pic>
        <p:nvPicPr>
          <p:cNvPr id="24578" name="Picture 2" descr="C:\Users\Tim\Pictures\presentation graphics\Kanban Talk\recycle b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40012"/>
            <a:ext cx="4876800" cy="3241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Tim\Pictures\presentation graphics\Kanban Talk\metrono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685799"/>
            <a:ext cx="3170238" cy="4650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m\Pictures\presentation graphics\Kanban Talk\squir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39250" y="0"/>
            <a:ext cx="95832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Tim\Pictures\presentation graphics\Kanban Talk\smiley face bal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1" y="989056"/>
            <a:ext cx="8763000" cy="58689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m\Pictures\presentation graphics\mvc getting started\nas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43000" y="0"/>
            <a:ext cx="1118152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m\Pictures\presentation graphics\Kanban Talk\cbj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3066487" cy="2667000"/>
          </a:xfrm>
          <a:prstGeom prst="rect">
            <a:avLst/>
          </a:prstGeom>
          <a:noFill/>
        </p:spPr>
      </p:pic>
      <p:pic>
        <p:nvPicPr>
          <p:cNvPr id="1027" name="Picture 3" descr="C:\Users\Tim\Pictures\presentation graphics\Kanban Talk\preds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143000"/>
            <a:ext cx="3875088" cy="2246840"/>
          </a:xfrm>
          <a:prstGeom prst="rect">
            <a:avLst/>
          </a:prstGeom>
          <a:noFill/>
        </p:spPr>
      </p:pic>
      <p:pic>
        <p:nvPicPr>
          <p:cNvPr id="1028" name="Picture 4" descr="C:\Users\Tim\Pictures\presentation graphics\Kanban Talk\nhl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5791200"/>
            <a:ext cx="746621" cy="8477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57600" y="1447800"/>
            <a:ext cx="1216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tx2">
                    <a:lumMod val="75000"/>
                  </a:schemeClr>
                </a:solidFill>
              </a:rPr>
              <a:t>vs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114800"/>
            <a:ext cx="8679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Tonight at 8PM</a:t>
            </a:r>
          </a:p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Live from the </a:t>
            </a:r>
            <a:r>
              <a:rPr lang="en-US" sz="3600" dirty="0" err="1" smtClean="0">
                <a:solidFill>
                  <a:schemeClr val="tx2">
                    <a:lumMod val="75000"/>
                  </a:schemeClr>
                </a:solidFill>
              </a:rPr>
              <a:t>Sommet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Center in Nashville, TN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mvc getting started\photo_home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743200"/>
            <a:ext cx="2838450" cy="3962400"/>
          </a:xfrm>
          <a:prstGeom prst="rect">
            <a:avLst/>
          </a:prstGeom>
          <a:noFill/>
        </p:spPr>
      </p:pic>
      <p:pic>
        <p:nvPicPr>
          <p:cNvPr id="3075" name="Picture 3" descr="C:\Users\Tim\Pictures\presentation graphics\mvc getting started\photo_career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599"/>
            <a:ext cx="2514600" cy="3926487"/>
          </a:xfrm>
          <a:prstGeom prst="rect">
            <a:avLst/>
          </a:prstGeom>
          <a:noFill/>
        </p:spPr>
      </p:pic>
      <p:pic>
        <p:nvPicPr>
          <p:cNvPr id="3076" name="Picture 4" descr="C:\Users\Tim\Pictures\presentation graphics\mvc getting started\photo_home_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04800"/>
            <a:ext cx="2838450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is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648200" cy="1143000"/>
          </a:xfrm>
        </p:spPr>
        <p:txBody>
          <a:bodyPr>
            <a:noAutofit/>
          </a:bodyPr>
          <a:lstStyle/>
          <a:p>
            <a:r>
              <a:rPr lang="en-US" sz="7200" dirty="0" err="1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Kanban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098" name="Picture 2" descr="C:\Users\Tim\Pictures\presentation graphics\Kanban Talk\index 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4597350" cy="3048000"/>
          </a:xfrm>
          <a:prstGeom prst="rect">
            <a:avLst/>
          </a:prstGeom>
          <a:noFill/>
        </p:spPr>
      </p:pic>
      <p:pic>
        <p:nvPicPr>
          <p:cNvPr id="4099" name="Picture 3" descr="C:\Users\Tim\Pictures\presentation graphics\Kanban Talk\stop l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3225800"/>
            <a:ext cx="2724150" cy="363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12&lt;/GalleryItemID&gt;&#10;&lt;/Metadat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1269</Words>
  <Application>Microsoft Office PowerPoint</Application>
  <PresentationFormat>On-screen Show (4:3)</PresentationFormat>
  <Paragraphs>223</Paragraphs>
  <Slides>40</Slides>
  <Notes>30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Kanban</vt:lpstr>
      <vt:lpstr>Slide 10</vt:lpstr>
      <vt:lpstr>Slide 11</vt:lpstr>
      <vt:lpstr>Slide 12</vt:lpstr>
      <vt:lpstr>Slide 13</vt:lpstr>
      <vt:lpstr>Iteration Driven Design</vt:lpstr>
      <vt:lpstr>No Prioritization</vt:lpstr>
      <vt:lpstr>Slide 16</vt:lpstr>
      <vt:lpstr>Slide 17</vt:lpstr>
      <vt:lpstr>Slide 18</vt:lpstr>
      <vt:lpstr>Slide 19</vt:lpstr>
      <vt:lpstr>Focus on team</vt:lpstr>
      <vt:lpstr>Slide 21</vt:lpstr>
      <vt:lpstr>Slide 22</vt:lpstr>
      <vt:lpstr>Slide 23</vt:lpstr>
      <vt:lpstr>Minimal Marketable Feature (MMF)</vt:lpstr>
      <vt:lpstr>Big Mac Tasks</vt:lpstr>
      <vt:lpstr>Slide 26</vt:lpstr>
      <vt:lpstr>Slide 27</vt:lpstr>
      <vt:lpstr>Trigger Points</vt:lpstr>
      <vt:lpstr>Cycle Time</vt:lpstr>
      <vt:lpstr>Throughput</vt:lpstr>
      <vt:lpstr>Incremental planning</vt:lpstr>
      <vt:lpstr>RL Board</vt:lpstr>
      <vt:lpstr>Slide 33</vt:lpstr>
      <vt:lpstr>Slide 34</vt:lpstr>
      <vt:lpstr>Slide 35</vt:lpstr>
      <vt:lpstr>Slide 36</vt:lpstr>
      <vt:lpstr>Tight feeback loop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Tim</dc:creator>
  <cp:lastModifiedBy>Tim</cp:lastModifiedBy>
  <cp:revision>19</cp:revision>
  <dcterms:created xsi:type="dcterms:W3CDTF">2006-08-16T00:00:00Z</dcterms:created>
  <dcterms:modified xsi:type="dcterms:W3CDTF">2009-03-05T03:25:59Z</dcterms:modified>
</cp:coreProperties>
</file>